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Fábio Lobat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regular.fntdata"/><Relationship Id="rId50" Type="http://schemas.openxmlformats.org/officeDocument/2006/relationships/slide" Target="slides/slide44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5.xml"/><Relationship Id="rId55" Type="http://schemas.openxmlformats.org/officeDocument/2006/relationships/font" Target="fonts/Lato-regular.fntdata"/><Relationship Id="rId10" Type="http://schemas.openxmlformats.org/officeDocument/2006/relationships/slide" Target="slides/slide4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57" Type="http://schemas.openxmlformats.org/officeDocument/2006/relationships/font" Target="fonts/Lato-italic.fntdata"/><Relationship Id="rId12" Type="http://schemas.openxmlformats.org/officeDocument/2006/relationships/slide" Target="slides/slide6.xml"/><Relationship Id="rId56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08T14:52:21.385">
    <p:pos x="6000" y="0"/>
    <p:text>Outro slide com um canva - Prompt para gerar prompts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0-08T15:11:33.815">
    <p:pos x="6000" y="0"/>
    <p:text>@matheusct82@gmail.com copia o modelo do prompt do slide anterior. É importante manter a consistência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ef8211f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ef8211f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9ce94cf10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9ce94cf10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9ce94cf1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9ce94cf1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9ce94cf1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9ce94cf1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9ce94cf1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9ce94cf1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9ce94cf1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9ce94cf1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9ce94cf1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9ce94cf1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9ce94cf10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9ce94cf1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9ce94cf1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9ce94cf1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9ce94cf10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9ce94cf10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9ce94cf10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9ce94cf10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6ca465f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6ca465f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9ce94cf10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9ce94cf10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9ce94cf10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9ce94cf10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9ce94cf10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9ce94cf10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9ce94cf1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9ce94cf1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9891553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9891553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9ce94cf1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9ce94cf1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989155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8989155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ef8211f5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ef8211f5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9a1f640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9a1f640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9891553e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9891553e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9ce94cf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9ce94cf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5cd3f558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5cd3f558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9891553e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9891553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9891553e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9891553e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9a1f640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89a1f640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9ce94cf10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89ce94cf10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9a1f640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9a1f640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9891553e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89891553e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9891553e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9891553e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9ce94cf10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9ce94cf10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9ce94cf10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89ce94cf10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9ce94cf10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9ce94cf10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9ce94cf10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89ce94cf10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9a1f6408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89a1f6408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89ce94cf10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89ce94cf10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9ce94cf10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89ce94cf10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9ce94cf10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9ce94cf10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9ce94cf1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9ce94cf1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9ce94cf10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9ce94cf10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9ce94cf1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9ce94cf1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9ce94cf10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9ce94cf10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9ce94cf10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9ce94cf10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498" y="1249189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51394" y="3404654"/>
            <a:ext cx="82287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409426" y="451268"/>
            <a:ext cx="826662" cy="63665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unsplash.com/pt-br/@testalizeme?utm_content=creditCopyText&amp;utm_medium=referral&amp;utm_source=unsplash" TargetMode="External"/><Relationship Id="rId4" Type="http://schemas.openxmlformats.org/officeDocument/2006/relationships/hyperlink" Target="https://unsplash.com/pt-br/@testalizeme?utm_content=creditCopyText&amp;utm_medium=referral&amp;utm_source=unsplash" TargetMode="External"/><Relationship Id="rId5" Type="http://schemas.openxmlformats.org/officeDocument/2006/relationships/hyperlink" Target="https://unsplash.com/pt-br/fotografias/lote-de-garrafa-de-plastico-branco-e-preto-ZdToNCVLpOg?utm_content=creditCopyText&amp;utm_medium=referral&amp;utm_source=unsplash" TargetMode="External"/><Relationship Id="rId6" Type="http://schemas.openxmlformats.org/officeDocument/2006/relationships/hyperlink" Target="https://unsplash.com/pt-br/fotografias/lote-de-garrafa-de-plastico-branco-e-preto-ZdToNCVLpOg?utm_content=creditCopyText&amp;utm_medium=referral&amp;utm_source=unsplash" TargetMode="External"/><Relationship Id="rId7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nsplash.com/pt-br/@tamas_tuzeskatai?utm_content=creditCopyText&amp;utm_medium=referral&amp;utm_source=unsplash" TargetMode="External"/><Relationship Id="rId4" Type="http://schemas.openxmlformats.org/officeDocument/2006/relationships/hyperlink" Target="https://unsplash.com/pt-br/@tamas_tuzeskatai?utm_content=creditCopyText&amp;utm_medium=referral&amp;utm_source=unsplash" TargetMode="External"/><Relationship Id="rId5" Type="http://schemas.openxmlformats.org/officeDocument/2006/relationships/hyperlink" Target="https://unsplash.com/pt-br/fotografias/pessoa-segurando-iphone-branco-5-c-rEn-AdBr3Ig?utm_content=creditCopyText&amp;utm_medium=referral&amp;utm_source=unsplash" TargetMode="External"/><Relationship Id="rId6" Type="http://schemas.openxmlformats.org/officeDocument/2006/relationships/hyperlink" Target="https://unsplash.com/pt-br/fotografias/pessoa-segurando-iphone-branco-5-c-rEn-AdBr3Ig?utm_content=creditCopyText&amp;utm_medium=referral&amp;utm_source=unsplash" TargetMode="External"/><Relationship Id="rId7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nsplash.com/pt-br/@windows?utm_content=creditCopyText&amp;utm_medium=referral&amp;utm_source=unsplash" TargetMode="External"/><Relationship Id="rId4" Type="http://schemas.openxmlformats.org/officeDocument/2006/relationships/hyperlink" Target="https://unsplash.com/pt-br/@windows?utm_content=creditCopyText&amp;utm_medium=referral&amp;utm_source=unsplash" TargetMode="External"/><Relationship Id="rId5" Type="http://schemas.openxmlformats.org/officeDocument/2006/relationships/hyperlink" Target="https://unsplash.com/pt-br/fotografias/mulher-na-camisa-azul-de-manga-comprida-e-jeans-jeans-azul-sentada-na-cama-usando-laptop-v94mlgvsza4?utm_content=creditCopyText&amp;utm_medium=referral&amp;utm_source=unsplash" TargetMode="External"/><Relationship Id="rId6" Type="http://schemas.openxmlformats.org/officeDocument/2006/relationships/hyperlink" Target="https://unsplash.com/pt-br/fotografias/mulher-na-camisa-azul-de-manga-comprida-e-jeans-jeans-azul-sentada-na-cama-usando-laptop-v94mlgvsza4?utm_content=creditCopyText&amp;utm_medium=referral&amp;utm_source=unsplash" TargetMode="External"/><Relationship Id="rId7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10025" y="0"/>
            <a:ext cx="9144000" cy="40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-6175" y="1514925"/>
            <a:ext cx="9176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Ferramentas de Inteligência Artificial para suporte ao processo de pesquisa: IA como um co–cientista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800"/>
            </a:br>
            <a:r>
              <a:rPr lang="pt-BR" sz="1700"/>
              <a:t>Parte II: C</a:t>
            </a:r>
            <a:r>
              <a:rPr lang="pt-BR" sz="1700"/>
              <a:t>onstrução do desenho de pesquisa e replicação de experimentos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600"/>
            </a:br>
            <a:r>
              <a:rPr lang="pt-BR" sz="2300"/>
              <a:t>Fábio Lobato, Ren</a:t>
            </a:r>
            <a:r>
              <a:rPr lang="pt-BR" sz="2300"/>
              <a:t>é Santin, </a:t>
            </a:r>
            <a:r>
              <a:rPr lang="pt-BR" sz="2300"/>
              <a:t>Matheus Couto, Ricardo Marcacini</a:t>
            </a:r>
            <a:br>
              <a:rPr lang="pt-BR" sz="2300"/>
            </a:br>
            <a:endParaRPr sz="1900"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37351" t="0"/>
          <a:stretch/>
        </p:blipFill>
        <p:spPr>
          <a:xfrm>
            <a:off x="4699576" y="0"/>
            <a:ext cx="4423774" cy="29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219250" y="4443375"/>
            <a:ext cx="86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São Carlos, SP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 de outubro de 2025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0" y="100924"/>
            <a:ext cx="2810301" cy="1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12" y="3944175"/>
            <a:ext cx="1098687" cy="1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512" y="3944175"/>
            <a:ext cx="954668" cy="1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0" y="4528025"/>
            <a:ext cx="89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Si, Chenglei, Diyi Yang, and Tatsunori Hashimoto. "Can llms generate novel research ideas? a large-scale human study with 100+ nlp researchers." arXiv preprint arXiv:2409.04109 (2024).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3" title="Screenshot 2025-07-15 at 08.37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5850"/>
            <a:ext cx="8839199" cy="326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title="Screenshot 2025-07-14 at 16.38.19.png"/>
          <p:cNvPicPr preferRelativeResize="0"/>
          <p:nvPr/>
        </p:nvPicPr>
        <p:blipFill rotWithShape="1">
          <a:blip r:embed="rId3">
            <a:alphaModFix/>
          </a:blip>
          <a:srcRect b="17033" l="0" r="0" t="0"/>
          <a:stretch/>
        </p:blipFill>
        <p:spPr>
          <a:xfrm>
            <a:off x="764875" y="85975"/>
            <a:ext cx="7965050" cy="45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103325" y="4641700"/>
            <a:ext cx="899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Chen, Qiguang, Mingda Yang, Libo Qin, Jinhao Liu, Zheng Yan, Jiannan Guan, Dengyun Peng et al. "AI4Research: A Survey of Artificial Intelligence for Scientific Research." arXiv preprint arXiv:2507.01903 (2025).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de Pesquisa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395325" y="1241675"/>
            <a:ext cx="85224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E se você tivesse um colega para discutir e trazer ideias instigantes?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Já vimos que esse "colega" apresenta a tendência de "viajar na maionese"? Leva o "pensar fora da caixinha" a sério demais. 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Como podemos trazê-lo para pisar mais no chão? É possível, com um pouco de engenharia de prompt.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Vamos ver alguns casos concretos: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Survey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Perguntas de pesquisa e perspectivas teóricas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Ameaças à validade do estudo</a:t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75" y="150725"/>
            <a:ext cx="2574327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de Pesquisa: Survey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75" y="150725"/>
            <a:ext cx="2574327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560850" y="1498025"/>
            <a:ext cx="8259000" cy="329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Você foi contratado para ministrar um curso sobre o uso de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IA na Gestão Pública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com um enfoque em Gestão Acadêmica e Gestão de Hospitais Universitários. Foi solicitado que houvesse duas dinâmicas, a primeira é de caráter diagnóstico. A segunda, de caráter propositivo.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 diagnóstico a ideia é aplicar um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questionário autorespondido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, com tempo de resposta estimado em 3 minutos,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coletando variáveis como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: com qual frequência os participantes utilizam ferramentas de IA, para quais tarefas (com uma lista de tarefas que as pessoas mais usam), quais as ferramentas (com a lista das ferramentas mais usadas), como os participantes validam/usam resultados (lista de formas), como elas avaliam a efetividade das respostas e outros aspectos que julgares pertinente.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Neste momento,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apresente o questionário para que seja estruturado em ferramenta apropriada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de Pesquisa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95325" y="1241675"/>
            <a:ext cx="852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177" name="Google Shape;177;p27" title="Screenshot 2025-10-08 at 17.34.43.png"/>
          <p:cNvPicPr preferRelativeResize="0"/>
          <p:nvPr/>
        </p:nvPicPr>
        <p:blipFill rotWithShape="1">
          <a:blip r:embed="rId3">
            <a:alphaModFix/>
          </a:blip>
          <a:srcRect b="33275" l="0" r="0" t="0"/>
          <a:stretch/>
        </p:blipFill>
        <p:spPr>
          <a:xfrm>
            <a:off x="135350" y="1464775"/>
            <a:ext cx="4294426" cy="32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 title="Screenshot 2025-10-08 at 17.35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525" y="92963"/>
            <a:ext cx="3933550" cy="49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de Pesquisa: Perguntas de pesquisa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425" y="42575"/>
            <a:ext cx="1795200" cy="6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560850" y="1498025"/>
            <a:ext cx="8259000" cy="329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Você deverá atuar como um especialista em Inteligência Artificial, com forte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experiência na construção de projetos de pesquisa para captação de recursos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. Tendo em vista que a governança da IA é um campo interdisciplinar que busca orientar o desenvolvimento e o uso da inteligência artificial de forma segura, ética, justa e benéfica para a humanidade: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Apresente possíveis perguntas de pesquisa sobre Governança de IA para problemas de hoje e do futuro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Forneça perguntas de pesquisa instigantes e que tenham relevância acadêmica. Apresente uma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breve explicação, mencionando perspectivas teóricas e métodos de pesquisa adequados para respondê-las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 title="Screenshot 2025-10-08 at 17.44.43.png"/>
          <p:cNvPicPr preferRelativeResize="0"/>
          <p:nvPr/>
        </p:nvPicPr>
        <p:blipFill rotWithShape="1">
          <a:blip r:embed="rId3">
            <a:alphaModFix/>
          </a:blip>
          <a:srcRect b="28433" l="0" r="0" t="0"/>
          <a:stretch/>
        </p:blipFill>
        <p:spPr>
          <a:xfrm>
            <a:off x="50350" y="44775"/>
            <a:ext cx="4832475" cy="47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 title="Screenshot 2025-10-08 at 17.44.43.png"/>
          <p:cNvPicPr preferRelativeResize="0"/>
          <p:nvPr/>
        </p:nvPicPr>
        <p:blipFill rotWithShape="1">
          <a:blip r:embed="rId3">
            <a:alphaModFix/>
          </a:blip>
          <a:srcRect b="0" l="2534" r="0" t="70563"/>
          <a:stretch/>
        </p:blipFill>
        <p:spPr>
          <a:xfrm>
            <a:off x="4806950" y="1445775"/>
            <a:ext cx="4286050" cy="17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925" y="92875"/>
            <a:ext cx="21240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 title="Screenshot 2025-10-08 at 17.47.14.png"/>
          <p:cNvPicPr preferRelativeResize="0"/>
          <p:nvPr/>
        </p:nvPicPr>
        <p:blipFill rotWithShape="1">
          <a:blip r:embed="rId3">
            <a:alphaModFix/>
          </a:blip>
          <a:srcRect b="1581" l="0" r="0" t="1406"/>
          <a:stretch/>
        </p:blipFill>
        <p:spPr>
          <a:xfrm>
            <a:off x="384400" y="0"/>
            <a:ext cx="4867650" cy="50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925" y="92875"/>
            <a:ext cx="21240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de Pesquisa: amea</a:t>
            </a:r>
            <a:r>
              <a:rPr lang="pt-BR"/>
              <a:t>ças à validade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425" y="42575"/>
            <a:ext cx="1795200" cy="6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429150" y="1372150"/>
            <a:ext cx="8259000" cy="10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Considering the work:  Wohlin, C., Runeson, P., Höst, M., Ohlsson, M. C., Regnell, B., &amp; Wesslén, A. (2012). Experimentation in Software Engineering. Norwell, MA, USA: Springer, Berlin Heidelberg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What are threats to the validity of experiments?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442500" y="2876750"/>
            <a:ext cx="8259000" cy="156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Considering the work:  Wohlin, C., Runeson, P., Höst, M., Ohlsson, M. C., Regnell, B., &amp; Wesslén, A. (2012). Experimentation in Software Engineering. Norwell, MA, USA: Springer, Berlin Heidelberg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need the potential threats to validity of my work. I'm going to send you an example of work that uses this framework to build a section. The example is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entitled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: Issue detection and prioritization based on mobile application review. And my work.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 title="Screenshot 2025-10-08 at 17.55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75"/>
            <a:ext cx="4900834" cy="25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 title="Screenshot 2025-10-08 at 17.54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450" y="1700200"/>
            <a:ext cx="4578825" cy="30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425" y="42575"/>
            <a:ext cx="1795200" cy="6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Agenda</a:t>
            </a:r>
            <a:endParaRPr sz="3100"/>
          </a:p>
        </p:txBody>
      </p:sp>
      <p:sp>
        <p:nvSpPr>
          <p:cNvPr id="100" name="Google Shape;100;p15"/>
          <p:cNvSpPr txBox="1"/>
          <p:nvPr/>
        </p:nvSpPr>
        <p:spPr>
          <a:xfrm>
            <a:off x="348100" y="1219750"/>
            <a:ext cx="8798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Revisitando o panorama do curso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Construção do desenho de pesquisa 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Replicação de experimentos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Extração de Tarefas com Gemini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Construção do Código com Deepseek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Execução no ambiente Colab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i="1" lang="pt-BR" sz="1750">
                <a:highlight>
                  <a:schemeClr val="lt1"/>
                </a:highlight>
              </a:rPr>
              <a:t>Hands on</a:t>
            </a:r>
            <a:endParaRPr i="1"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 title="Screenshot 2025-10-08 at 17.54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0" y="70750"/>
            <a:ext cx="4528775" cy="281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 title="Screenshot 2025-10-08 at 17.54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125" y="1973026"/>
            <a:ext cx="4528774" cy="304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425" y="42575"/>
            <a:ext cx="1795200" cy="6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Momento interação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Qual dos casos de uso vocês acharam mais interessantes? Há algum uso que alguém queira compartilhar?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Considera</a:t>
            </a:r>
            <a:r>
              <a:rPr lang="pt-BR"/>
              <a:t>ções sobre desenho de pesquisa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395325" y="1241675"/>
            <a:ext cx="8522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É importante terem em mente que as ferramentas são classificadas de </a:t>
            </a:r>
            <a:r>
              <a:rPr b="1" lang="pt-BR" sz="1750">
                <a:highlight>
                  <a:schemeClr val="lt1"/>
                </a:highlight>
              </a:rPr>
              <a:t>IA Generativa </a:t>
            </a:r>
            <a:r>
              <a:rPr lang="pt-BR" sz="1750">
                <a:highlight>
                  <a:schemeClr val="lt1"/>
                </a:highlight>
              </a:rPr>
              <a:t>não à toa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Problemas já discutidos: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Respostas eloquentes, convincentes, mas que carecem de factualidade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Como utilizar?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Paralelo com bancas e conferências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Discuta com o seu grupo de pesquisa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Replica</a:t>
            </a:r>
            <a:r>
              <a:rPr lang="pt-BR"/>
              <a:t>ção de experimentos</a:t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3915450" y="4092175"/>
            <a:ext cx="25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Foto de</a:t>
            </a:r>
            <a:r>
              <a:rPr lang="pt-BR" sz="1000">
                <a:uFill>
                  <a:noFill/>
                </a:uFill>
                <a:hlinkClick r:id="rId3"/>
              </a:rPr>
              <a:t>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Testalize.me</a:t>
            </a:r>
            <a:r>
              <a:rPr lang="pt-BR" sz="1000"/>
              <a:t> na</a:t>
            </a:r>
            <a:r>
              <a:rPr lang="pt-BR" sz="1000">
                <a:uFill>
                  <a:noFill/>
                </a:uFill>
                <a:hlinkClick r:id="rId5"/>
              </a:rPr>
              <a:t>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Unsplash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6" title="testalize-me-ZdToNCVLpOg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5450" y="229050"/>
            <a:ext cx="6733112" cy="37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</a:t>
            </a:r>
            <a:r>
              <a:rPr lang="pt-BR" sz="2570"/>
              <a:t> de experimentos</a:t>
            </a:r>
            <a:endParaRPr sz="2570"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12301" r="12414" t="17334"/>
          <a:stretch/>
        </p:blipFill>
        <p:spPr>
          <a:xfrm>
            <a:off x="5023751" y="784525"/>
            <a:ext cx="4014151" cy="34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0" y="4620300"/>
            <a:ext cx="89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LOBATO, Fábio MF; DE SOUSA, Gleyce C.; JACOB JR, Antonio FL. BraSNAM em perspectiva: uma análise da sua trajetória até os 10 anos de existência. In: Brazilian Workshop on Social Network Analysis and Mining (BraSNAM). SBC, 2021. p. 217-228.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7" title="Screenshot 2025-10-08 at 17.05.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00" y="1372150"/>
            <a:ext cx="3018820" cy="29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 de experimentos</a:t>
            </a:r>
            <a:endParaRPr sz="2570"/>
          </a:p>
        </p:txBody>
      </p:sp>
      <p:sp>
        <p:nvSpPr>
          <p:cNvPr id="253" name="Google Shape;253;p38"/>
          <p:cNvSpPr txBox="1"/>
          <p:nvPr/>
        </p:nvSpPr>
        <p:spPr>
          <a:xfrm>
            <a:off x="297450" y="1372150"/>
            <a:ext cx="85761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Replicação de experimentos de um artigo científico: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Analisar e compreender a metodologia;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Verificar materiais disponibilizados pelo autor;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Enviar PDF como entrada para a LLM.</a:t>
            </a:r>
            <a:endParaRPr sz="175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0" y="4620300"/>
            <a:ext cx="89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LOBATO, Fábio MF; DE SOUSA, Gleyce C.; JACOB JR, Antonio FL. BraSNAM em perspectiva: uma análise da sua trajetória até os 10 anos de existência. In: Brazilian Workshop on Social Network Analysis and Mining (BraSNAM). SBC, 2021. p. 217-228.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Passos para a replicação de experimentos</a:t>
            </a:r>
            <a:endParaRPr sz="2570"/>
          </a:p>
        </p:txBody>
      </p:sp>
      <p:sp>
        <p:nvSpPr>
          <p:cNvPr id="260" name="Google Shape;260;p39"/>
          <p:cNvSpPr txBox="1"/>
          <p:nvPr/>
        </p:nvSpPr>
        <p:spPr>
          <a:xfrm>
            <a:off x="297450" y="1668175"/>
            <a:ext cx="71319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Identificação de tarefas na seção de metodologia;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Divisão dos passos maiores em pequenas etapas;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Construção de artefatos (</a:t>
            </a:r>
            <a:r>
              <a:rPr i="1" lang="pt-BR" sz="1750">
                <a:highlight>
                  <a:schemeClr val="lt1"/>
                </a:highlight>
              </a:rPr>
              <a:t>e.g.</a:t>
            </a:r>
            <a:r>
              <a:rPr lang="pt-BR" sz="1750">
                <a:highlight>
                  <a:schemeClr val="lt1"/>
                </a:highlight>
              </a:rPr>
              <a:t>, Códigos, Gráficos</a:t>
            </a:r>
            <a:r>
              <a:rPr lang="pt-BR" sz="1750">
                <a:highlight>
                  <a:schemeClr val="lt1"/>
                </a:highlight>
              </a:rPr>
              <a:t>, Tabelas</a:t>
            </a:r>
            <a:r>
              <a:rPr lang="pt-BR" sz="1750">
                <a:highlight>
                  <a:schemeClr val="lt1"/>
                </a:highlight>
              </a:rPr>
              <a:t>, etc.);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Uso de múltiplos LLMs para</a:t>
            </a:r>
            <a:r>
              <a:rPr lang="pt-BR" sz="1750">
                <a:highlight>
                  <a:schemeClr val="lt1"/>
                </a:highlight>
              </a:rPr>
              <a:t> auxiliar a</a:t>
            </a:r>
            <a:r>
              <a:rPr lang="pt-BR" sz="1750">
                <a:highlight>
                  <a:schemeClr val="lt1"/>
                </a:highlight>
              </a:rPr>
              <a:t> execução de tarefas de pesquisa.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Materiais e M</a:t>
            </a:r>
            <a:r>
              <a:rPr lang="pt-BR"/>
              <a:t>étodos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00" y="2252792"/>
            <a:ext cx="3372726" cy="124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450" y="1027377"/>
            <a:ext cx="3372723" cy="18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250" y="3011346"/>
            <a:ext cx="4292169" cy="18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 de experimentos</a:t>
            </a:r>
            <a:endParaRPr sz="2570"/>
          </a:p>
        </p:txBody>
      </p:sp>
      <p:sp>
        <p:nvSpPr>
          <p:cNvPr id="274" name="Google Shape;274;p41"/>
          <p:cNvSpPr txBox="1"/>
          <p:nvPr/>
        </p:nvSpPr>
        <p:spPr>
          <a:xfrm>
            <a:off x="297450" y="1372150"/>
            <a:ext cx="4689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Google Gemini: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Identificação das etapas metodológicas;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Extração de tarefas;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Criação de Prompts.</a:t>
            </a:r>
            <a:endParaRPr sz="175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100" y="1372150"/>
            <a:ext cx="2574327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 de experimentos</a:t>
            </a:r>
            <a:endParaRPr sz="25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70"/>
          </a:p>
        </p:txBody>
      </p:sp>
      <p:sp>
        <p:nvSpPr>
          <p:cNvPr id="281" name="Google Shape;281;p42"/>
          <p:cNvSpPr txBox="1"/>
          <p:nvPr/>
        </p:nvSpPr>
        <p:spPr>
          <a:xfrm>
            <a:off x="482325" y="1372150"/>
            <a:ext cx="73929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Entradas para a LLM: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Arquivo em formato PDF do artigo;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Uso de engenharia de </a:t>
            </a:r>
            <a:r>
              <a:rPr i="1" lang="pt-BR" sz="1750">
                <a:highlight>
                  <a:schemeClr val="lt1"/>
                </a:highlight>
              </a:rPr>
              <a:t>prompt</a:t>
            </a:r>
            <a:r>
              <a:rPr lang="pt-BR" sz="1750">
                <a:highlight>
                  <a:schemeClr val="lt1"/>
                </a:highlight>
              </a:rPr>
              <a:t>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Instruções para identificação das etapas técnicas da metodologia;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Não requer conhecimento aprofundado em programação.</a:t>
            </a:r>
            <a:endParaRPr sz="175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50" y="112725"/>
            <a:ext cx="1534524" cy="5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Panorama do curso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3915450" y="4092175"/>
            <a:ext cx="253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Foto de</a:t>
            </a:r>
            <a:r>
              <a:rPr lang="pt-BR" sz="900">
                <a:uFill>
                  <a:noFill/>
                </a:uFill>
                <a:hlinkClick r:id="rId3"/>
              </a:rPr>
              <a:t>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Tamas Tuzes-Katai</a:t>
            </a:r>
            <a:r>
              <a:rPr lang="pt-BR" sz="900"/>
              <a:t> na</a:t>
            </a:r>
            <a:r>
              <a:rPr lang="pt-BR" sz="900">
                <a:uFill>
                  <a:noFill/>
                </a:uFill>
                <a:hlinkClick r:id="rId5"/>
              </a:rPr>
              <a:t> </a:t>
            </a:r>
            <a:r>
              <a:rPr lang="pt-BR" sz="900" u="sng">
                <a:solidFill>
                  <a:schemeClr val="hlink"/>
                </a:solidFill>
                <a:hlinkClick r:id="rId6"/>
              </a:rPr>
              <a:t>Unsplash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6" title="tamas-tuzes-katai-rEn-AdBr3Ig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6950" y="0"/>
            <a:ext cx="3253408" cy="40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 de experimentos</a:t>
            </a:r>
            <a:endParaRPr sz="25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70"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050" y="112725"/>
            <a:ext cx="1534524" cy="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 title="Apresentação pipeline para os bolsistas (2).png"/>
          <p:cNvPicPr preferRelativeResize="0"/>
          <p:nvPr/>
        </p:nvPicPr>
        <p:blipFill rotWithShape="1">
          <a:blip r:embed="rId4">
            <a:alphaModFix/>
          </a:blip>
          <a:srcRect b="18966" l="0" r="9828" t="43600"/>
          <a:stretch/>
        </p:blipFill>
        <p:spPr>
          <a:xfrm>
            <a:off x="710350" y="2070450"/>
            <a:ext cx="7723301" cy="180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2050" y="112725"/>
            <a:ext cx="1534524" cy="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/>
        </p:nvSpPr>
        <p:spPr>
          <a:xfrm>
            <a:off x="723300" y="4688826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Prompt </a:t>
            </a:r>
            <a:r>
              <a:rPr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Enviado a LLM juntamente ao artigo em formato PDF.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139350" y="680500"/>
            <a:ext cx="8865300" cy="400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Contexto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é um pesquisador assistente especializado em reprodução de experimentos científicos com foco em automação técnica, engenharia de prompt e experiência em Python.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Tarefa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Extraia apenas as etapas técnicas implementáveis, de descritas na metodologia de um artigo científico e organize em passos numerados (macroetapas). 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Cada passo deve corresponder a uma tarefa que possa ser transformada em código, script ou comando executável, de maneira a deixar o mais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specífico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possível para uma futura criação de prompt para geração de código.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Regras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- Cada passo principal deve começar com um verbo de ação (ex.: “Instalar”, “Baixar”, “Treinar”, “Executar”, “Avaliar”). 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- Liste somente tarefas técnicas, da preparação do ambiente até a coleta de resultados. 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- Não adicione nada além do que está descrito no artigo. 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- Após os passos, inclua subprompts técnicos possíveis para detalhar a geração de código ou scripts.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Saída esperada: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Passos principais (macroetapas)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Lista numerada das macroetapas técnicas extraídas do artigo.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Sugestões de subprompts técnicos: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Para cada passo, exemplos de subprompts que detalham minuciosamente como gerar código, script ou comando executável correspondente.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050" y="90977"/>
            <a:ext cx="1534524" cy="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>
            <a:off x="723300" y="4688826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Requisição feita para geração de um </a:t>
            </a:r>
            <a:r>
              <a:rPr i="1"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prompt</a:t>
            </a:r>
            <a:r>
              <a:rPr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completo para o passo 1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139350" y="664500"/>
            <a:ext cx="8865300" cy="402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Requisição: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Criar o prompt para o passo 1.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Resposta: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Persona: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Engenheiro de Dados Sênior, especialista em automação de coleta de dados e web scraping com Python.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Tarefa: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Desenvolver um script em Python para extrair metadados de todos os artigos dos anais do BraSNAM, a partir da biblioteca digital SBC OpenLib (SOL).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Requisitos Funcionais: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Linguagem/Bibliotecas: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Python 3, requests, BeautifulSoup4.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URL Base: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https://sol.sbc.org.br/index.php/brasnam/issue/archive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Crawling: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lphaUcPeriod"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Página de Arquivos → coletar links de cada edição anual.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lphaUcPeriod"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Página da Edição → coletar links de todos os artigos (completos/curtos).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lphaUcPeriod"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Página do Artigo → extrair metadados.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Extração: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título, autores, instituições, palavras-chave, ano (extraído da página da edição).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Saída: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CSV dados_brasnam_sol.csv com colunas: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ano, titulo, autores, instituicoes, palavras_chave.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Formatação: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múltiplos valores separados por “;” remoção de espaços extras.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 de experimentos</a:t>
            </a:r>
            <a:endParaRPr sz="25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70"/>
          </a:p>
        </p:txBody>
      </p:sp>
      <p:sp>
        <p:nvSpPr>
          <p:cNvPr id="309" name="Google Shape;309;p46"/>
          <p:cNvSpPr txBox="1"/>
          <p:nvPr/>
        </p:nvSpPr>
        <p:spPr>
          <a:xfrm>
            <a:off x="297450" y="1372150"/>
            <a:ext cx="56529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Deep</a:t>
            </a:r>
            <a:r>
              <a:rPr lang="pt-BR" sz="1750">
                <a:highlight>
                  <a:schemeClr val="lt1"/>
                </a:highlight>
              </a:rPr>
              <a:t>S</a:t>
            </a:r>
            <a:r>
              <a:rPr lang="pt-BR" sz="1750">
                <a:highlight>
                  <a:schemeClr val="lt1"/>
                </a:highlight>
              </a:rPr>
              <a:t>eek: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Envio do </a:t>
            </a:r>
            <a:r>
              <a:rPr i="1" lang="pt-BR" sz="1750">
                <a:highlight>
                  <a:schemeClr val="lt1"/>
                </a:highlight>
              </a:rPr>
              <a:t>prompt </a:t>
            </a:r>
            <a:r>
              <a:rPr lang="pt-BR" sz="1750">
                <a:highlight>
                  <a:schemeClr val="lt1"/>
                </a:highlight>
              </a:rPr>
              <a:t>gerado na etapa anterior</a:t>
            </a:r>
            <a:r>
              <a:rPr i="1" lang="pt-BR" sz="1750">
                <a:highlight>
                  <a:schemeClr val="lt1"/>
                </a:highlight>
              </a:rPr>
              <a:t>;</a:t>
            </a:r>
            <a:endParaRPr i="1"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Solicitar a geração do código;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Validação humana dos resultados da execução (Humano no Laço);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Ajustes e adaptações usando engenharia de </a:t>
            </a:r>
            <a:r>
              <a:rPr i="1" lang="pt-BR" sz="1750">
                <a:highlight>
                  <a:schemeClr val="lt1"/>
                </a:highlight>
              </a:rPr>
              <a:t>prompt</a:t>
            </a:r>
            <a:r>
              <a:rPr lang="pt-BR" sz="1750">
                <a:highlight>
                  <a:schemeClr val="lt1"/>
                </a:highlight>
              </a:rPr>
              <a:t>.</a:t>
            </a:r>
            <a:endParaRPr sz="17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350" y="1733263"/>
            <a:ext cx="2981274" cy="16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7"/>
          <p:cNvPicPr preferRelativeResize="0"/>
          <p:nvPr/>
        </p:nvPicPr>
        <p:blipFill rotWithShape="1">
          <a:blip r:embed="rId3">
            <a:alphaModFix/>
          </a:blip>
          <a:srcRect b="28567" l="0" r="0" t="26989"/>
          <a:stretch/>
        </p:blipFill>
        <p:spPr>
          <a:xfrm>
            <a:off x="6490836" y="102225"/>
            <a:ext cx="1929667" cy="4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7"/>
          <p:cNvSpPr txBox="1"/>
          <p:nvPr/>
        </p:nvSpPr>
        <p:spPr>
          <a:xfrm>
            <a:off x="723300" y="4688826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Requisição feita ao DeepSeek para geração do código referente a passo 1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7"/>
          <p:cNvSpPr/>
          <p:nvPr/>
        </p:nvSpPr>
        <p:spPr>
          <a:xfrm>
            <a:off x="306600" y="756900"/>
            <a:ext cx="8530800" cy="39975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47" title="Requisicao e Reposta DEEPSEEK.png"/>
          <p:cNvPicPr preferRelativeResize="0"/>
          <p:nvPr/>
        </p:nvPicPr>
        <p:blipFill rotWithShape="1">
          <a:blip r:embed="rId4">
            <a:alphaModFix amt="96000"/>
          </a:blip>
          <a:srcRect b="3722" l="1164" r="44942" t="13186"/>
          <a:stretch/>
        </p:blipFill>
        <p:spPr>
          <a:xfrm>
            <a:off x="2306725" y="790913"/>
            <a:ext cx="4530562" cy="39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297450" y="628450"/>
            <a:ext cx="86673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570"/>
              <a:t>Replicação de experimentos</a:t>
            </a:r>
            <a:endParaRPr sz="25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70"/>
          </a:p>
        </p:txBody>
      </p:sp>
      <p:sp>
        <p:nvSpPr>
          <p:cNvPr id="324" name="Google Shape;324;p48"/>
          <p:cNvSpPr txBox="1"/>
          <p:nvPr/>
        </p:nvSpPr>
        <p:spPr>
          <a:xfrm>
            <a:off x="297450" y="1372150"/>
            <a:ext cx="55116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pt-BR" sz="1750">
                <a:highlight>
                  <a:schemeClr val="lt1"/>
                </a:highlight>
              </a:rPr>
              <a:t>Google Colab: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Criar novo </a:t>
            </a:r>
            <a:r>
              <a:rPr i="1" lang="pt-BR" sz="1750">
                <a:highlight>
                  <a:schemeClr val="lt1"/>
                </a:highlight>
              </a:rPr>
              <a:t>notebook</a:t>
            </a:r>
            <a:r>
              <a:rPr lang="pt-BR" sz="1750">
                <a:highlight>
                  <a:schemeClr val="lt1"/>
                </a:highlight>
              </a:rPr>
              <a:t>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Copiar os códigos gerados pelo DeepSeek e colar nas células;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I</a:t>
            </a:r>
            <a:r>
              <a:rPr lang="pt-BR" sz="1750">
                <a:highlight>
                  <a:schemeClr val="lt1"/>
                </a:highlight>
              </a:rPr>
              <a:t>nstalar dependências, caso necessário;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Organizar fluxo de execução;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pt-BR" sz="1750">
                <a:highlight>
                  <a:schemeClr val="lt1"/>
                </a:highlight>
              </a:rPr>
              <a:t>Executar células.</a:t>
            </a:r>
            <a:endParaRPr sz="17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050" y="1372150"/>
            <a:ext cx="3252524" cy="143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175" y="56375"/>
            <a:ext cx="2078149" cy="9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925"/>
            <a:ext cx="8839201" cy="366717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/>
        </p:nvSpPr>
        <p:spPr>
          <a:xfrm>
            <a:off x="734174" y="4688826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Código referente ao passo 1 gerado a partir do DeepSeek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175" y="56375"/>
            <a:ext cx="2078149" cy="9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 rotWithShape="1">
          <a:blip r:embed="rId4">
            <a:alphaModFix/>
          </a:blip>
          <a:srcRect b="0" l="0" r="31563" t="0"/>
          <a:stretch/>
        </p:blipFill>
        <p:spPr>
          <a:xfrm>
            <a:off x="811088" y="1043350"/>
            <a:ext cx="7521826" cy="37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/>
        </p:nvSpPr>
        <p:spPr>
          <a:xfrm>
            <a:off x="184850" y="589450"/>
            <a:ext cx="4243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highlight>
                  <a:schemeClr val="lt1"/>
                </a:highlight>
              </a:rPr>
              <a:t>Resultados da execução:</a:t>
            </a:r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723300" y="4688826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Resultado da execução da célula contendo o passo 1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Considerações sobre replica</a:t>
            </a:r>
            <a:r>
              <a:rPr lang="pt-BR"/>
              <a:t>ção</a:t>
            </a:r>
            <a:endParaRPr/>
          </a:p>
        </p:txBody>
      </p:sp>
      <p:sp>
        <p:nvSpPr>
          <p:cNvPr id="346" name="Google Shape;346;p51"/>
          <p:cNvSpPr txBox="1"/>
          <p:nvPr/>
        </p:nvSpPr>
        <p:spPr>
          <a:xfrm>
            <a:off x="395325" y="1241675"/>
            <a:ext cx="8522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As LLMs possuem algo chamado </a:t>
            </a:r>
            <a:r>
              <a:rPr b="1" lang="pt-BR" sz="1750">
                <a:highlight>
                  <a:schemeClr val="lt1"/>
                </a:highlight>
              </a:rPr>
              <a:t>janela de contexto: </a:t>
            </a:r>
            <a:endParaRPr b="1" sz="175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50">
                <a:highlight>
                  <a:schemeClr val="lt1"/>
                </a:highlight>
              </a:rPr>
              <a:t>"é a quantidade de texto que o modelo consegue processar e "lembrar" para fornecer uma resposta relevante e coerente, ou seja, o tamanho da sua memória para a conversa atual" </a:t>
            </a:r>
            <a:r>
              <a:rPr lang="pt-BR" sz="1750">
                <a:highlight>
                  <a:schemeClr val="lt1"/>
                </a:highlight>
              </a:rPr>
              <a:t>(Gemini, 2025) 😂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Importante usar as t</a:t>
            </a:r>
            <a:r>
              <a:rPr lang="pt-BR" sz="1750">
                <a:highlight>
                  <a:schemeClr val="lt1"/>
                </a:highlight>
              </a:rPr>
              <a:t>écnicas de </a:t>
            </a:r>
            <a:r>
              <a:rPr b="1" lang="pt-BR" sz="1750">
                <a:highlight>
                  <a:schemeClr val="lt1"/>
                </a:highlight>
              </a:rPr>
              <a:t>dividir para conquistar</a:t>
            </a:r>
            <a:endParaRPr b="1"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i="1" lang="pt-BR" sz="1750">
                <a:highlight>
                  <a:schemeClr val="lt1"/>
                </a:highlight>
              </a:rPr>
              <a:t>Human-in-the-loop p</a:t>
            </a:r>
            <a:r>
              <a:rPr lang="pt-BR" sz="1750">
                <a:highlight>
                  <a:schemeClr val="lt1"/>
                </a:highlight>
              </a:rPr>
              <a:t>ara validação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LLM pode impactar de forma diferente programadores iniciantes e </a:t>
            </a:r>
            <a:r>
              <a:rPr lang="pt-BR" sz="1750">
                <a:highlight>
                  <a:schemeClr val="lt1"/>
                </a:highlight>
              </a:rPr>
              <a:t>seniors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Considerações sobre a aula</a:t>
            </a:r>
            <a:endParaRPr sz="3100"/>
          </a:p>
        </p:txBody>
      </p:sp>
      <p:sp>
        <p:nvSpPr>
          <p:cNvPr id="352" name="Google Shape;352;p52"/>
          <p:cNvSpPr txBox="1"/>
          <p:nvPr/>
        </p:nvSpPr>
        <p:spPr>
          <a:xfrm>
            <a:off x="348100" y="1219750"/>
            <a:ext cx="8798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Discutimos como a IA pode nos auxiliar com ideias de pesquisa (e as limitações dela)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Adentramos mais no universo das ferramentas para ideação e replicação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Usamos diferentes LLMs, dado o desempenho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Indicar uma LLM neste momento incorremos no risco de ficarmos desatualizados na próxima semana - atualizações frequentes nessa corrida insana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Novamente… de nada nos adianta apenas ver, precisamos praticar!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/>
              <a:t>Instrumentalizar pessoas pesquisadoras com os </a:t>
            </a:r>
            <a:r>
              <a:rPr b="1" i="1" lang="pt-BR"/>
              <a:t>principais avanços da inteligência artificial</a:t>
            </a:r>
            <a:r>
              <a:rPr i="1" lang="pt-BR"/>
              <a:t> como suporte ao processo de pesquisa científica, apresentando </a:t>
            </a:r>
            <a:r>
              <a:rPr b="1" i="1" lang="pt-BR"/>
              <a:t>ferramentas, boas práticas e princípios</a:t>
            </a:r>
            <a:r>
              <a:rPr i="1" lang="pt-BR"/>
              <a:t> que sejam aplicáveis ao seu fazer diário.</a:t>
            </a:r>
            <a:endParaRPr i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Dever de casa</a:t>
            </a:r>
            <a:endParaRPr/>
          </a:p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Afinal… é praticando que se aprende: Faça o processo de replicação do artigo indicado usando a LLM como ferramenta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/>
        </p:nvSpPr>
        <p:spPr>
          <a:xfrm>
            <a:off x="297450" y="628447"/>
            <a:ext cx="85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Hands on</a:t>
            </a:r>
            <a:r>
              <a:rPr b="1" lang="pt-BR" sz="33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: Materiais para replicação de experimentos</a:t>
            </a:r>
            <a:endParaRPr b="1" sz="33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0" y="4665525"/>
            <a:ext cx="86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https://drive.google.com/drive/folders/1snfxBwjcVzMoxTQZYPzCdTXBuV9SoMFg?usp=sharing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54" title="Screenshot 2025-10-10 at 17.47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75" y="1524547"/>
            <a:ext cx="3011450" cy="298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297450" y="53509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297450" y="1129525"/>
            <a:ext cx="85224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Mishra, Tanisha, Edward Sutanto, Rini Rossanti, Nayana Pant, Anum Ashraf, Akshay Raut, Germaine Uwabareze, Ajayi Oluwatomiwa, and Bushra Zeeshan. "</a:t>
            </a:r>
            <a:r>
              <a:rPr b="1" lang="pt-BR" sz="1300">
                <a:solidFill>
                  <a:schemeClr val="dk2"/>
                </a:solidFill>
              </a:rPr>
              <a:t>Use of large language models as artificial intelligence tools in academic research and publishing among global clinical researchers</a:t>
            </a:r>
            <a:r>
              <a:rPr lang="pt-BR" sz="1300">
                <a:solidFill>
                  <a:schemeClr val="dk2"/>
                </a:solidFill>
              </a:rPr>
              <a:t>." Scientific Reports 14, no. 1 (2024): 31672.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Si, Chenglei, Diyi Yang, and Tatsunori Hashimoto. "</a:t>
            </a:r>
            <a:r>
              <a:rPr b="1" lang="pt-BR" sz="1300">
                <a:solidFill>
                  <a:schemeClr val="dk2"/>
                </a:solidFill>
              </a:rPr>
              <a:t>Can llms generate novel research ideas? a large-scale human study with 100+ nlp researchers.</a:t>
            </a:r>
            <a:r>
              <a:rPr lang="pt-BR" sz="1300">
                <a:solidFill>
                  <a:schemeClr val="dk2"/>
                </a:solidFill>
              </a:rPr>
              <a:t>" arXiv preprint arXiv:2409.04109 (2024).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Chen, Qiguang, Mingda Yang, Libo Qin, Jinhao Liu, Zheng Yan, Jiannan Guan, Dengyun Peng et al. "</a:t>
            </a:r>
            <a:r>
              <a:rPr b="1" lang="pt-BR" sz="1300">
                <a:solidFill>
                  <a:schemeClr val="dk2"/>
                </a:solidFill>
              </a:rPr>
              <a:t>AI4Research: A Survey of Artificial Intelligence for Scientific Research.</a:t>
            </a:r>
            <a:r>
              <a:rPr lang="pt-BR" sz="1300">
                <a:solidFill>
                  <a:schemeClr val="dk2"/>
                </a:solidFill>
              </a:rPr>
              <a:t>" arXiv preprint arXiv:2507.01903 (2025).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Gottweis, J., Weng, W.H., Daryin, A., Tu, T., Palepu, A., Sirkovic, P., Myaskovsky, A., Weissenberger, F., Rong, K., Tanno, R. and Saab, K., 2025. </a:t>
            </a:r>
            <a:r>
              <a:rPr b="1" lang="pt-BR" sz="1300">
                <a:solidFill>
                  <a:schemeClr val="dk2"/>
                </a:solidFill>
              </a:rPr>
              <a:t>Towards an AI co-scientist</a:t>
            </a:r>
            <a:r>
              <a:rPr lang="pt-BR" sz="1300">
                <a:solidFill>
                  <a:schemeClr val="dk2"/>
                </a:solidFill>
              </a:rPr>
              <a:t>. arXiv preprint arXiv:2502.18864.</a:t>
            </a:r>
            <a:br>
              <a:rPr lang="pt-BR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Kalai, A. T., Ofir, O., Openai, N., Vempala, S. S., Tech, G., &amp; Openai, E. Z. (2025).</a:t>
            </a:r>
            <a:r>
              <a:rPr b="1" lang="pt-BR" sz="1300">
                <a:solidFill>
                  <a:schemeClr val="dk2"/>
                </a:solidFill>
              </a:rPr>
              <a:t> Why Language Models Hallucinate.</a:t>
            </a:r>
            <a:r>
              <a:rPr lang="pt-BR" sz="1300">
                <a:solidFill>
                  <a:schemeClr val="dk2"/>
                </a:solidFill>
              </a:rPr>
              <a:t> https://arxiv.org/pdf/2509.04664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297450" y="53509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Leituras recomendadas</a:t>
            </a:r>
            <a:endParaRPr/>
          </a:p>
        </p:txBody>
      </p:sp>
      <p:sp>
        <p:nvSpPr>
          <p:cNvPr id="377" name="Google Shape;377;p56"/>
          <p:cNvSpPr txBox="1"/>
          <p:nvPr>
            <p:ph idx="1" type="body"/>
          </p:nvPr>
        </p:nvSpPr>
        <p:spPr>
          <a:xfrm>
            <a:off x="297450" y="1129525"/>
            <a:ext cx="85224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Mishra, T., Sutanto, E., Rossanti, R., Pant, N., Ashraf, A., Raut, A., Uwabareze, G., Oluwatomiwa, A., &amp; Zeeshan, B. (2024). </a:t>
            </a:r>
            <a:r>
              <a:rPr b="1" lang="pt-BR" sz="1300">
                <a:solidFill>
                  <a:schemeClr val="dk2"/>
                </a:solidFill>
              </a:rPr>
              <a:t>Use of large language models as artificial intelligence tools in academic research and publishing among global clinical researchers. </a:t>
            </a:r>
            <a:r>
              <a:rPr lang="pt-BR" sz="1300">
                <a:solidFill>
                  <a:schemeClr val="dk2"/>
                </a:solidFill>
              </a:rPr>
              <a:t>Scientific Reports, 14(1). https://doi.org/10.1038/s41598-024-81370-6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Novikov, A., Vũ, N., Eisenberger, M., Dupont, E., Huang, P.-S., Wagner, A. Z., Shirobokov, S., Kozlovskii, B., Ruiz, F. J. R., Mehrabian, A., Kumar, M. P., See, A., Chaudhuri, S., Holland, G., Davies, A., Nowozin, S., Kohli, P., &amp; Balog, M. (2025). </a:t>
            </a:r>
            <a:r>
              <a:rPr b="1" lang="pt-BR" sz="1300">
                <a:solidFill>
                  <a:schemeClr val="dk2"/>
                </a:solidFill>
              </a:rPr>
              <a:t>AlphaEvolve: A coding agent for scientific and algorithmic discovery</a:t>
            </a:r>
            <a:r>
              <a:rPr lang="pt-BR" sz="1300">
                <a:solidFill>
                  <a:schemeClr val="dk2"/>
                </a:solidFill>
              </a:rPr>
              <a:t> (No. arXiv:2506.13131). arXiv. https://doi.org/10.48550/arXiv.2506.13131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Radensky, M., Shahid, S., Fok, R., Siangliulue, P., Hope, T., &amp; Weld, D. S. (2025). </a:t>
            </a:r>
            <a:r>
              <a:rPr b="1" lang="pt-BR" sz="1300">
                <a:solidFill>
                  <a:schemeClr val="dk2"/>
                </a:solidFill>
              </a:rPr>
              <a:t>Scideator: Human-LLM Scientific Idea Generation Grounded in Research-Paper Facet Recombination</a:t>
            </a:r>
            <a:r>
              <a:rPr lang="pt-BR" sz="1300">
                <a:solidFill>
                  <a:schemeClr val="dk2"/>
                </a:solidFill>
              </a:rPr>
              <a:t> (No. arXiv:2409.14634). arXiv. https://doi.org/10.48550/arXiv.2409.14634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Ren, S., Jian, P., Ren, Z., Leng, C., Xie, C., &amp; Zhang, J. (2025). </a:t>
            </a:r>
            <a:r>
              <a:rPr b="1" lang="pt-BR" sz="1300">
                <a:solidFill>
                  <a:schemeClr val="dk2"/>
                </a:solidFill>
              </a:rPr>
              <a:t>Towards Scientific Intelligence: A Survey of LLM-based Scientific Agents</a:t>
            </a:r>
            <a:r>
              <a:rPr lang="pt-BR" sz="1300">
                <a:solidFill>
                  <a:schemeClr val="dk2"/>
                </a:solidFill>
              </a:rPr>
              <a:t> (No. arXiv:2503.24047). arXiv. https://doi.org/10.48550/arXiv.2503.24047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/>
          <p:nvPr/>
        </p:nvSpPr>
        <p:spPr>
          <a:xfrm>
            <a:off x="10025" y="0"/>
            <a:ext cx="9144000" cy="40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7"/>
          <p:cNvSpPr txBox="1"/>
          <p:nvPr/>
        </p:nvSpPr>
        <p:spPr>
          <a:xfrm>
            <a:off x="-6175" y="1514925"/>
            <a:ext cx="9176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Ferramentas de Inteligência Artificial para suporte ao processo de pesquisa: IA como um co–cientista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800"/>
            </a:br>
            <a:r>
              <a:rPr lang="pt-BR" sz="1700"/>
              <a:t>Parte II: Construção do desenho de pesquisa e replicação de experimentos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600"/>
            </a:br>
            <a:r>
              <a:rPr lang="pt-BR" sz="2300"/>
              <a:t>Fábio Lobato, René Santin, Matheus Couto, Ricardo Marcacini</a:t>
            </a:r>
            <a:br>
              <a:rPr lang="pt-BR" sz="2300"/>
            </a:br>
            <a:endParaRPr sz="1900"/>
          </a:p>
        </p:txBody>
      </p:sp>
      <p:pic>
        <p:nvPicPr>
          <p:cNvPr id="384" name="Google Shape;384;p57"/>
          <p:cNvPicPr preferRelativeResize="0"/>
          <p:nvPr/>
        </p:nvPicPr>
        <p:blipFill rotWithShape="1">
          <a:blip r:embed="rId3">
            <a:alphaModFix/>
          </a:blip>
          <a:srcRect b="0" l="0" r="37351" t="0"/>
          <a:stretch/>
        </p:blipFill>
        <p:spPr>
          <a:xfrm>
            <a:off x="4699576" y="0"/>
            <a:ext cx="4423774" cy="29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7"/>
          <p:cNvSpPr txBox="1"/>
          <p:nvPr/>
        </p:nvSpPr>
        <p:spPr>
          <a:xfrm>
            <a:off x="219250" y="4443375"/>
            <a:ext cx="86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São Carlos, SP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 de outubro de 2025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0" y="100924"/>
            <a:ext cx="2810301" cy="1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12" y="3944175"/>
            <a:ext cx="1098687" cy="1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512" y="3944175"/>
            <a:ext cx="954668" cy="1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Panorama do curso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P0: introdução e apresentação dos membros</a:t>
            </a:r>
            <a:endParaRPr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P1: busca, indexação e extração de informações</a:t>
            </a:r>
            <a:endParaRPr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P2: construção do desenho de pesquisa e replicação de experimentos</a:t>
            </a:r>
            <a:endParaRPr b="1"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P3: revisão, submissão, aspectos éticos e documentação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Momento interação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Há alguma reflex</a:t>
            </a:r>
            <a:r>
              <a:rPr i="1" lang="pt-BR"/>
              <a:t>ão ou dúvida referente à aula anterior</a:t>
            </a:r>
            <a:r>
              <a:rPr i="1" lang="pt-BR"/>
              <a:t> que vocês desejem compartilhar? 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Desenho de Pesquisa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4017675" y="4611900"/>
            <a:ext cx="25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Foto de</a:t>
            </a:r>
            <a:r>
              <a:rPr lang="pt-BR" sz="1000">
                <a:uFill>
                  <a:noFill/>
                </a:uFill>
                <a:hlinkClick r:id="rId3"/>
              </a:rPr>
              <a:t>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Windows</a:t>
            </a:r>
            <a:r>
              <a:rPr lang="pt-BR" sz="1000"/>
              <a:t> na</a:t>
            </a:r>
            <a:r>
              <a:rPr lang="pt-BR" sz="1000">
                <a:uFill>
                  <a:noFill/>
                </a:uFill>
                <a:hlinkClick r:id="rId5"/>
              </a:rPr>
              <a:t>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Unsplash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0" title="windows-v94mlgvsza4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1202" y="109825"/>
            <a:ext cx="3058182" cy="45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0" y="4528025"/>
            <a:ext cx="89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Si, Chenglei, Diyi Yang, and Tatsunori Hashimoto. "Can llms generate novel research ideas? a large-scale human study with 100+ nlp researchers." arXiv preprint arXiv:2409.04109 (2024).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1" title="Screenshot 2025-07-15 at 08.36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13" y="208400"/>
            <a:ext cx="6085966" cy="422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0" y="4528025"/>
            <a:ext cx="893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Si, Chenglei, Diyi Yang, and Tatsunori Hashimoto. "Can llms generate novel research ideas? a large-scale human study with 100+ nlp researchers." arXiv preprint arXiv:2409.04109 (2024).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2" title="Screenshot 2025-07-15 at 08.36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4613"/>
            <a:ext cx="8839202" cy="29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